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Montserrat" panose="020B0604020202020204" charset="-52"/>
      <p:regular r:id="rId3"/>
      <p:bold r:id="rId4"/>
    </p:embeddedFon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Montserrat Medium" panose="020B0604020202020204" charset="-52"/>
      <p:regular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005" autoAdjust="0"/>
  </p:normalViewPr>
  <p:slideViewPr>
    <p:cSldViewPr>
      <p:cViewPr>
        <p:scale>
          <a:sx n="150" d="100"/>
          <a:sy n="150" d="100"/>
        </p:scale>
        <p:origin x="3283" y="141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0.34</c:v>
                </c:pt>
                <c:pt idx="1">
                  <c:v>0.32</c:v>
                </c:pt>
                <c:pt idx="2">
                  <c:v>0.25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9403648"/>
        <c:axId val="79409536"/>
      </c:lineChart>
      <c:catAx>
        <c:axId val="79403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9409536"/>
        <c:crosses val="autoZero"/>
        <c:auto val="1"/>
        <c:lblAlgn val="ctr"/>
        <c:lblOffset val="100"/>
        <c:noMultiLvlLbl val="0"/>
      </c:catAx>
      <c:valAx>
        <c:axId val="7940953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940364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Лист1!$A$2:$A$19</c:f>
              <c:strCache>
                <c:ptCount val="18"/>
                <c:pt idx="0">
                  <c:v>ВОДОСНАБЖЕНИЕВОДООТВЕДЕНИЕ, ОРГАНИЗАЦИЯ СБОРА И УТИЛИЗАЦИИ ОТХОДОВ, ДЕЯТЕЛЬНОСТЬ ПО ЛИКВИДАЦИИ ЗАГРЯЗНЕНИЙ</c:v>
                </c:pt>
                <c:pt idx="1">
                  <c:v>ГОСУДАРСТВЕННОЕ УПРАВЛЕНИЕ И ОБЕСПЕЧЕНИЕ ВОЕННОЙ БЕЗОПАСНОСТИСОЦИАЛЬНОЕ ОБЕСПЕЧЕНИЕ</c:v>
                </c:pt>
                <c:pt idx="2">
                  <c:v>ДЕЯТЕЛЬНОСТЬ АДМИНИСТРАТИВНАЯ И СОПУТСТВУЮЩИЕ ДОПОЛНИТЕЛЬНЫЕ УСЛУГИ</c:v>
                </c:pt>
                <c:pt idx="3">
                  <c:v>ДЕЯТЕЛЬНОСТЬ В ОБЛАСТИ ЗДРАВООХРАНЕНИЯ И СОЦИАЛЬНЫХ УСЛУГ</c:v>
                </c:pt>
                <c:pt idx="4">
                  <c:v>ДЕЯТЕЛЬНОСТЬ В ОБЛАСТИ ИНФОРМАЦИИ И СВЯЗИ</c:v>
                </c:pt>
                <c:pt idx="5">
                  <c:v>ДЕЯТЕЛЬНОСТЬ В ОБЛАСТИ КУЛЬТУРЫ, СПОРТА, ОРГАНИЗАЦИИ ДОСУГА И РАЗВЛЕЧЕНИЙ</c:v>
                </c:pt>
                <c:pt idx="6">
                  <c:v>ДЕЯТЕЛЬНОСТЬ ГОСТИНИЦ И ПРЕДПРИЯТИЙ ОБЩЕСТВЕННОГО ПИТАНИЯ</c:v>
                </c:pt>
                <c:pt idx="7">
                  <c:v>ДЕЯТЕЛЬНОСТЬ ПО ОПЕРАЦИЯМ С НЕДВИЖИМЫМ ИМУЩЕСТВОМ</c:v>
                </c:pt>
                <c:pt idx="8">
                  <c:v>ДЕЯТЕЛЬНОСТЬ ПРОФЕССИОНАЛЬНАЯ, НАУЧНАЯ И ТЕХНИЧЕСКАЯ</c:v>
                </c:pt>
                <c:pt idx="9">
                  <c:v>ДЕЯТЕЛЬНОСТЬ ФИНАНСОВАЯ И СТРАХОВАЯ</c:v>
                </c:pt>
                <c:pt idx="10">
                  <c:v>ОБЕСПЕЧЕНИЕ ЭЛЕКТРИЧЕСКОЙ ЭНЕРГИЕЙ, ГАЗОМ И ПАРОМКОНДИЦИОНИРОВАНИЕ ВОЗДУХА</c:v>
                </c:pt>
                <c:pt idx="11">
                  <c:v>ОБРАБАТЫВАЮЩИЕ ПРОИЗВОДСТВА</c:v>
                </c:pt>
                <c:pt idx="12">
                  <c:v>ОБРАЗОВАНИЕ</c:v>
                </c:pt>
                <c:pt idx="13">
                  <c:v>ПРЕДОСТАВЛЕНИЕ ПРОЧИХ ВИДОВ УСЛУГ</c:v>
                </c:pt>
                <c:pt idx="14">
                  <c:v>СЕЛЬСКОЕ, ЛЕСНОЕ ХОЗЯЙСТВО, ОХОТА, РЫБОЛОВСТВО И РЫБОВОДСТВО</c:v>
                </c:pt>
                <c:pt idx="15">
                  <c:v>СТРОИТЕЛЬСТВО</c:v>
                </c:pt>
                <c:pt idx="16">
                  <c:v>ТОРГОВЛЯ ОПТОВАЯ И РОЗНИЧНАЯРЕМОНТ АВТОТРАНСПОРТНЫХ СРЕДСТВ И МОТОЦИКЛОВ</c:v>
                </c:pt>
                <c:pt idx="17">
                  <c:v>ТРАНСПОРТИРОВКА И ХРАНЕНИЕ</c:v>
                </c:pt>
              </c:strCache>
            </c:str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5</c:v>
                </c:pt>
                <c:pt idx="1">
                  <c:v>35</c:v>
                </c:pt>
                <c:pt idx="2">
                  <c:v>179</c:v>
                </c:pt>
                <c:pt idx="3">
                  <c:v>127</c:v>
                </c:pt>
                <c:pt idx="4">
                  <c:v>56</c:v>
                </c:pt>
                <c:pt idx="5">
                  <c:v>13</c:v>
                </c:pt>
                <c:pt idx="6">
                  <c:v>133</c:v>
                </c:pt>
                <c:pt idx="7">
                  <c:v>46</c:v>
                </c:pt>
                <c:pt idx="8">
                  <c:v>49</c:v>
                </c:pt>
                <c:pt idx="9">
                  <c:v>14</c:v>
                </c:pt>
                <c:pt idx="10">
                  <c:v>21</c:v>
                </c:pt>
                <c:pt idx="11">
                  <c:v>1597</c:v>
                </c:pt>
                <c:pt idx="12">
                  <c:v>178</c:v>
                </c:pt>
                <c:pt idx="13">
                  <c:v>21</c:v>
                </c:pt>
                <c:pt idx="14">
                  <c:v>2</c:v>
                </c:pt>
                <c:pt idx="15">
                  <c:v>50</c:v>
                </c:pt>
                <c:pt idx="16">
                  <c:v>479</c:v>
                </c:pt>
                <c:pt idx="17">
                  <c:v>273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474688"/>
        <c:axId val="79476224"/>
      </c:barChart>
      <c:catAx>
        <c:axId val="7947468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79476224"/>
        <c:crosses val="autoZero"/>
        <c:auto val="1"/>
        <c:lblAlgn val="l"/>
        <c:lblOffset val="100"/>
        <c:noMultiLvlLbl val="0"/>
      </c:catAx>
      <c:valAx>
        <c:axId val="7947622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794746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372</c:v>
                </c:pt>
                <c:pt idx="1">
                  <c:v>283</c:v>
                </c:pt>
                <c:pt idx="2">
                  <c:v>156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9566720"/>
        <c:axId val="79568256"/>
      </c:lineChart>
      <c:catAx>
        <c:axId val="79566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9568256"/>
        <c:crosses val="autoZero"/>
        <c:auto val="1"/>
        <c:lblAlgn val="ctr"/>
        <c:lblOffset val="100"/>
        <c:noMultiLvlLbl val="0"/>
      </c:catAx>
      <c:valAx>
        <c:axId val="7956825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956672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ноябрь</c:v>
                </c:pt>
                <c:pt idx="1">
                  <c:v>декабрь</c:v>
                </c:pt>
                <c:pt idx="2">
                  <c:v>январь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2515</c:v>
                </c:pt>
                <c:pt idx="1">
                  <c:v>3249</c:v>
                </c:pt>
                <c:pt idx="2">
                  <c:v>3278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79984896"/>
        <c:axId val="79996032"/>
      </c:lineChart>
      <c:catAx>
        <c:axId val="79984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9996032"/>
        <c:crosses val="autoZero"/>
        <c:auto val="1"/>
        <c:lblAlgn val="ctr"/>
        <c:lblOffset val="100"/>
        <c:noMultiLvlLbl val="0"/>
      </c:catAx>
      <c:valAx>
        <c:axId val="79996032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9984896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3967307325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2627857593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2673413208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1396748040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1634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Montserrat</vt:lpstr>
      <vt:lpstr>Calibri</vt:lpstr>
      <vt:lpstr>Montserrat Medium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158</cp:revision>
  <dcterms:created xsi:type="dcterms:W3CDTF">2023-05-18T06:46:50Z</dcterms:created>
  <dcterms:modified xsi:type="dcterms:W3CDTF">2024-02-02T11:03:04Z</dcterms:modified>
</cp:coreProperties>
</file>